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298" r:id="rId3"/>
    <p:sldId id="299" r:id="rId4"/>
    <p:sldId id="300" r:id="rId5"/>
    <p:sldId id="277" r:id="rId6"/>
  </p:sldIdLst>
  <p:sldSz cx="10693400" cy="7561263"/>
  <p:notesSz cx="6797675" cy="99282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AC77"/>
    <a:srgbClr val="504F53"/>
    <a:srgbClr val="005AA9"/>
    <a:srgbClr val="8D8C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56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hPercent val="151"/>
      <c:depthPercent val="100"/>
      <c:perspective val="30"/>
    </c:view3D>
    <c:plotArea>
      <c:layout>
        <c:manualLayout>
          <c:layoutTarget val="inner"/>
          <c:xMode val="edge"/>
          <c:yMode val="edge"/>
          <c:x val="3.269453489610636E-2"/>
          <c:y val="0.11748765572859146"/>
          <c:w val="0.95504501451785473"/>
          <c:h val="0.8276207637128348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2017 года</c:v>
                </c:pt>
              </c:strCache>
            </c:strRef>
          </c:tx>
          <c:dLbls>
            <c:dLbl>
              <c:idx val="0"/>
              <c:layout>
                <c:manualLayout>
                  <c:x val="1.0973860092443105E-2"/>
                  <c:y val="5.1818876569476105E-3"/>
                </c:manualLayout>
              </c:layout>
              <c:showVal val="1"/>
            </c:dLbl>
            <c:dLbl>
              <c:idx val="1"/>
              <c:layout>
                <c:manualLayout>
                  <c:x val="8.7790880739544754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5843160554658669E-3"/>
                  <c:y val="-1.727295885649205E-3"/>
                </c:manualLayout>
              </c:layout>
              <c:showVal val="1"/>
            </c:dLbl>
            <c:dLbl>
              <c:idx val="3"/>
              <c:layout>
                <c:manualLayout>
                  <c:x val="1.3771421608967375E-2"/>
                  <c:y val="5.3914222048199924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Занижение доходов, полученных от предпринимательской деятельности по УСН 
(расхождения с банком, поступление денежных средств не соответствует доходам, 
отраженным в декларациях, сведения ККТ) </c:v>
                </c:pt>
                <c:pt idx="1">
                  <c:v>Не отражение в декларациях по УСН сумм, 
полученных в ходе отчуждения имущества</c:v>
                </c:pt>
                <c:pt idx="2">
                  <c:v>Представление «нулевых» деклараций по ЕНВД</c:v>
                </c:pt>
                <c:pt idx="3">
                  <c:v>Занижение физического показателя по ЕНВД 
(торговая площадь, транспортные средства, количество работников и др.).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</c:v>
                </c:pt>
                <c:pt idx="1">
                  <c:v>0</c:v>
                </c:pt>
                <c:pt idx="2" formatCode="#,##0">
                  <c:v>265</c:v>
                </c:pt>
                <c:pt idx="3" formatCode="#,##0">
                  <c:v>502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2018 года</c:v>
                </c:pt>
              </c:strCache>
            </c:strRef>
          </c:tx>
          <c:dLbls>
            <c:dLbl>
              <c:idx val="0"/>
              <c:layout>
                <c:manualLayout>
                  <c:x val="2.4142492203374829E-2"/>
                  <c:y val="2.4182142399088835E-2"/>
                </c:manualLayout>
              </c:layout>
              <c:showVal val="1"/>
            </c:dLbl>
            <c:dLbl>
              <c:idx val="1"/>
              <c:layout>
                <c:manualLayout>
                  <c:x val="1.536340412942032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75294816639758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62753164469614E-2"/>
                  <c:y val="-7.1885629397599893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Занижение доходов, полученных от предпринимательской деятельности по УСН 
(расхождения с банком, поступление денежных средств не соответствует доходам, 
отраженным в декларациях, сведения ККТ) </c:v>
                </c:pt>
                <c:pt idx="1">
                  <c:v>Не отражение в декларациях по УСН сумм, 
полученных в ходе отчуждения имущества</c:v>
                </c:pt>
                <c:pt idx="2">
                  <c:v>Представление «нулевых» деклараций по ЕНВД</c:v>
                </c:pt>
                <c:pt idx="3">
                  <c:v>Занижение физического показателя по ЕНВД 
(торговая площадь, транспортные средства, количество работников и др.).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8542</c:v>
                </c:pt>
                <c:pt idx="1">
                  <c:v>845</c:v>
                </c:pt>
                <c:pt idx="2" formatCode="#,##0">
                  <c:v>90</c:v>
                </c:pt>
                <c:pt idx="3" formatCode="#,##0">
                  <c:v>636</c:v>
                </c:pt>
              </c:numCache>
            </c:numRef>
          </c:val>
        </c:ser>
        <c:dLbls>
          <c:showVal val="1"/>
        </c:dLbls>
        <c:shape val="cylinder"/>
        <c:axId val="117756672"/>
        <c:axId val="117758208"/>
        <c:axId val="0"/>
      </c:bar3DChart>
      <c:catAx>
        <c:axId val="117756672"/>
        <c:scaling>
          <c:orientation val="minMax"/>
        </c:scaling>
        <c:delete val="1"/>
        <c:axPos val="l"/>
        <c:minorGridlines/>
        <c:numFmt formatCode="General" sourceLinked="1"/>
        <c:majorTickMark val="none"/>
        <c:tickLblPos val="nextTo"/>
        <c:crossAx val="117758208"/>
        <c:crosses val="autoZero"/>
        <c:auto val="1"/>
        <c:lblAlgn val="ctr"/>
        <c:lblOffset val="100"/>
      </c:catAx>
      <c:valAx>
        <c:axId val="117758208"/>
        <c:scaling>
          <c:orientation val="minMax"/>
        </c:scaling>
        <c:delete val="1"/>
        <c:axPos val="b"/>
        <c:numFmt formatCode="General" sourceLinked="1"/>
        <c:tickLblPos val="nextTo"/>
        <c:crossAx val="117756672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1.2127929977440496E-2"/>
          <c:y val="0.86398809770727991"/>
          <c:w val="0.9125082649584082"/>
          <c:h val="9.9758273781294288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9692" y="187847"/>
            <a:ext cx="10274300" cy="7226300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22163" y="2739313"/>
            <a:ext cx="9793089" cy="138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94" tIns="45648" rIns="91294" bIns="45648">
            <a:spAutoFit/>
          </a:bodyPr>
          <a:lstStyle/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Начальник ИФНС России по г. Сургуту</a:t>
            </a:r>
          </a:p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 Ханты-Мансийского автономного округа - Югры  </a:t>
            </a:r>
            <a:br>
              <a:rPr lang="ru-RU" altLang="ru-RU" dirty="0" smtClean="0">
                <a:solidFill>
                  <a:srgbClr val="002060"/>
                </a:solidFill>
              </a:rPr>
            </a:br>
            <a:r>
              <a:rPr lang="ru-RU" altLang="ru-RU" dirty="0" smtClean="0">
                <a:solidFill>
                  <a:srgbClr val="002060"/>
                </a:solidFill>
              </a:rPr>
              <a:t>Е. Л. Голышева </a:t>
            </a:r>
            <a:br>
              <a:rPr lang="ru-RU" altLang="ru-RU" dirty="0" smtClean="0">
                <a:solidFill>
                  <a:srgbClr val="002060"/>
                </a:solidFill>
              </a:rPr>
            </a:b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72" y="4140671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6040" y="4637887"/>
            <a:ext cx="10644262" cy="1537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«Типичные ошибки и нарушения, выявляемые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 территории г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 Сургута и Сургутского района 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ходе администрирования 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специальных налоговых режимов»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132" y="180975"/>
            <a:ext cx="1512168" cy="100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46300" y="180975"/>
            <a:ext cx="4345260" cy="1007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35660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>
                <a:solidFill>
                  <a:srgbClr val="1F497D">
                    <a:lumMod val="75000"/>
                  </a:srgbClr>
                </a:solidFill>
                <a:latin typeface="Arial Narrow" pitchFamily="34" charset="0"/>
              </a:rPr>
              <a:t>Реформа </a:t>
            </a:r>
            <a:r>
              <a:rPr lang="ru-RU" sz="1800" b="1" i="1">
                <a:solidFill>
                  <a:srgbClr val="1F497D">
                    <a:lumMod val="75000"/>
                  </a:srgbClr>
                </a:solidFill>
                <a:latin typeface="Arial Narrow" pitchFamily="34" charset="0"/>
              </a:rPr>
              <a:t>контрольно-надзорной </a:t>
            </a:r>
            <a:r>
              <a:rPr lang="ru-RU" sz="1800" b="1" i="1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</a:rPr>
              <a:t>деятельности </a:t>
            </a:r>
            <a:endParaRPr lang="ru-RU" sz="1800" b="1" i="1" dirty="0">
              <a:solidFill>
                <a:srgbClr val="1F497D">
                  <a:lumMod val="75000"/>
                </a:srgb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214478" y="571480"/>
            <a:ext cx="8229600" cy="1066800"/>
          </a:xfrm>
          <a:prstGeom prst="rect">
            <a:avLst/>
          </a:prstGeom>
        </p:spPr>
        <p:txBody>
          <a:bodyPr/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94172" y="5076775"/>
            <a:ext cx="9217024" cy="2016224"/>
          </a:xfrm>
          <a:prstGeom prst="rect">
            <a:avLst/>
          </a:prstGeom>
        </p:spPr>
        <p:txBody>
          <a:bodyPr>
            <a:noAutofit/>
          </a:bodyPr>
          <a:lstStyle>
            <a:lvl1pPr marL="363538" indent="-3635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defRPr sz="36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3538" indent="936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71278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600200" indent="-1239838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2324" y="1104880"/>
            <a:ext cx="7488832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6172" y="280169"/>
            <a:ext cx="8775724" cy="207170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3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Основные нарушения,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3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допускаемые налогоплательщиками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3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 применении специальных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3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налоговых режимов: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488916" y="2423309"/>
            <a:ext cx="985844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marL="363538" algn="just" eaLnBrk="0" hangingPunct="0">
              <a:spcBef>
                <a:spcPct val="20000"/>
              </a:spcBef>
              <a:buFontTx/>
              <a:buChar char="-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занижение доходов, полученных от предпринимательской деятельности по УСН (расхождения с банком,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неоприходование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наличных денежных средств в полном объеме в виде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неотражения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выручки, поступившей через кассу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).</a:t>
            </a:r>
            <a:endParaRPr lang="ru-RU" sz="2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63538" algn="just" eaLnBrk="0" hangingPunct="0">
              <a:spcBef>
                <a:spcPct val="20000"/>
              </a:spcBef>
              <a:defRPr/>
            </a:pPr>
            <a:endParaRPr lang="ru-RU" sz="2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неотражение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в декларациях по УСН сумм, полученных в ходе отчуждения имущества;</a:t>
            </a: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2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представление деклараций по ЕНВД с «нулевыми» показателями;</a:t>
            </a: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2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- занижение физического показателя по ЕНВД.</a:t>
            </a:r>
          </a:p>
          <a:p>
            <a:pPr marL="363538" marR="0" lvl="0" indent="0" algn="l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78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214478" y="571480"/>
            <a:ext cx="8229600" cy="1066800"/>
          </a:xfrm>
          <a:prstGeom prst="rect">
            <a:avLst/>
          </a:prstGeom>
        </p:spPr>
        <p:txBody>
          <a:bodyPr/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94172" y="5076775"/>
            <a:ext cx="9217024" cy="2016224"/>
          </a:xfrm>
          <a:prstGeom prst="rect">
            <a:avLst/>
          </a:prstGeom>
        </p:spPr>
        <p:txBody>
          <a:bodyPr>
            <a:noAutofit/>
          </a:bodyPr>
          <a:lstStyle>
            <a:lvl1pPr marL="363538" indent="-3635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defRPr sz="36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3538" indent="936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71278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600200" indent="-1239838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2324" y="1104880"/>
            <a:ext cx="7488832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9048" y="351607"/>
            <a:ext cx="8786875" cy="135732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40000" lnSpcReduction="20000"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59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Доля доначислений по специальным налоговым режимам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59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разрезе нарушений,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59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допускаемых налогоплательщиками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59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(тыс. руб.)</a:t>
            </a:r>
          </a:p>
          <a:p>
            <a:pPr algn="ctr" defTabSz="1043056" fontAlgn="auto">
              <a:spcAft>
                <a:spcPts val="0"/>
              </a:spcAft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417478" y="1637491"/>
            <a:ext cx="985844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marL="363538" marR="0" lvl="0" indent="0" algn="l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1" name="Диаграмма 4"/>
          <p:cNvGraphicFramePr>
            <a:graphicFrameLocks/>
          </p:cNvGraphicFramePr>
          <p:nvPr/>
        </p:nvGraphicFramePr>
        <p:xfrm>
          <a:off x="4203692" y="0"/>
          <a:ext cx="5857916" cy="735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1792" y="2066119"/>
            <a:ext cx="3786213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43056" fontAlgn="auto">
              <a:lnSpc>
                <a:spcPct val="8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Занижение физического показателя по ЕНВД (торговая площадь, транспортные средства, количество работников и др.)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61212" y="313768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1990" y="2923375"/>
            <a:ext cx="2357454" cy="78581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Представление «нулевых»</a:t>
            </a:r>
          </a:p>
          <a:p>
            <a:pPr defTabSz="1043056" fontAlgn="auto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деклараций по ЕНВД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4866" y="3423441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7742" y="4637887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6040" y="4637887"/>
            <a:ext cx="43577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Занижение доходов, полученных от предпринимательской деятельности по УСН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(расхождения с банком, </a:t>
            </a:r>
            <a:r>
              <a:rPr lang="ru-RU" sz="140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неоприходование</a:t>
            </a: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наличных денежных средств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полном объеме в виде </a:t>
            </a:r>
            <a:r>
              <a:rPr lang="ru-RU" sz="140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неотражения</a:t>
            </a: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выручки, поступившей через кассу)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0420" y="3637755"/>
            <a:ext cx="3429024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40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Неотражение</a:t>
            </a: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в декларациях по УСН сумм, </a:t>
            </a:r>
          </a:p>
          <a:p>
            <a:pPr defTabSz="1043056" fontAlgn="auto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полученных в ходе отчуждения имущества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212678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214478" y="571480"/>
            <a:ext cx="8229600" cy="1066800"/>
          </a:xfrm>
          <a:prstGeom prst="rect">
            <a:avLst/>
          </a:prstGeom>
        </p:spPr>
        <p:txBody>
          <a:bodyPr/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94172" y="5076775"/>
            <a:ext cx="9217024" cy="2016224"/>
          </a:xfrm>
          <a:prstGeom prst="rect">
            <a:avLst/>
          </a:prstGeom>
        </p:spPr>
        <p:txBody>
          <a:bodyPr>
            <a:noAutofit/>
          </a:bodyPr>
          <a:lstStyle>
            <a:lvl1pPr marL="363538" indent="-3635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defRPr sz="36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3538" indent="936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71278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600200" indent="-1239838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2324" y="1104880"/>
            <a:ext cx="7488832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8982" y="423045"/>
            <a:ext cx="9704418" cy="171451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3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Основные схемы минимизации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3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налоговых обязательств,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3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применяемые налогоплательщиками:</a:t>
            </a:r>
            <a:endParaRPr kumimoji="0" lang="ru-RU" sz="3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417478" y="1637491"/>
            <a:ext cx="985844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marL="363538" marR="0" lvl="0" indent="0" algn="l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 bwMode="auto">
          <a:xfrm>
            <a:off x="774668" y="1351739"/>
            <a:ext cx="928694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marL="363538" marR="0" lvl="0" indent="0" algn="l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63538" marR="0" lvl="0" indent="0" algn="l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63538" marR="0" lvl="0" indent="0" algn="l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сдача в аренду помещений взаимозависимым лицам;</a:t>
            </a: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- указание торговой площади в меньшем размере, чем установлено в инвентаризационных и правоустанавливающих документах.</a:t>
            </a:r>
          </a:p>
          <a:p>
            <a:pPr marL="363538" marR="0" lvl="0" indent="0" algn="just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63538" marR="0" lvl="0" indent="0" algn="l" defTabSz="10429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78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86260" y="4572719"/>
            <a:ext cx="8382768" cy="1260475"/>
          </a:xfrm>
        </p:spPr>
        <p:txBody>
          <a:bodyPr/>
          <a:lstStyle/>
          <a:p>
            <a:pPr defTabSz="468505">
              <a:defRPr/>
            </a:pPr>
            <a:r>
              <a:rPr lang="ru-RU" sz="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38" y="1398588"/>
            <a:ext cx="284956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19924</TotalTime>
  <Words>238</Words>
  <Application>Microsoft Office PowerPoint</Application>
  <PresentationFormat>Произвольный</PresentationFormat>
  <Paragraphs>50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Present_FNS2012_A4</vt:lpstr>
      <vt:lpstr>Слайд 1</vt:lpstr>
      <vt:lpstr>Слайд 2</vt:lpstr>
      <vt:lpstr>Слайд 3</vt:lpstr>
      <vt:lpstr>Слайд 4</vt:lpstr>
      <vt:lpstr>Благодарю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8602-06-193</cp:lastModifiedBy>
  <cp:revision>225</cp:revision>
  <cp:lastPrinted>2015-05-19T09:43:50Z</cp:lastPrinted>
  <dcterms:created xsi:type="dcterms:W3CDTF">2013-02-14T04:24:52Z</dcterms:created>
  <dcterms:modified xsi:type="dcterms:W3CDTF">2018-05-07T06:22:38Z</dcterms:modified>
</cp:coreProperties>
</file>